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672" autoAdjust="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75939-7BFD-45DC-98BA-9EAB4D80A6B2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EB51A-94BE-4FC8-9968-A9650FDFE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EB51A-94BE-4FC8-9968-A9650FDFE7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EB51A-94BE-4FC8-9968-A9650FDFE75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29D5B0-C683-4E47-B285-4C6E0951B0C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1701BB-2066-482C-A77D-E859418520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25003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ИТОГОВАЯ АТТЕСТАЦИЯ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форме ЕГЭ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2011-2012 учебном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14290"/>
            <a:ext cx="735811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Схема подготовки выпускника к проведению  ЕГЭ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Действия выпускника в период подготовки к  ЕГЭ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04875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Ознакомиться с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перечнем вступительных испытаний ВУЗов и ССУЗОВ и  определиться с выбором предметов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для сдачи ЕГЭ.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01 февраля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ВУЗы на своих сайтах публикуют перечень вступительных испытаний по предметам, результаты ЕГЭ,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которых признаются как вступительные.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Подать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заявление   в школу </a:t>
            </a: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не позднее 1 марта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указанием перечня предметов, по которым планирует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сдавать ЕГЭ.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Получить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информацию о порядке прибытия в ППЭ у ответственного за ЕГЭ в общеобразовательном учреждении.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Действия выпускника в день проведения ЕГЭ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1.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Я</a:t>
            </a:r>
            <a:r>
              <a:rPr kumimoji="0" lang="ru-RU" sz="11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виться в ППЭ</a:t>
            </a:r>
            <a:r>
              <a:rPr kumimoji="0" lang="ru-RU" sz="11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день экзамена (</a:t>
            </a:r>
            <a:r>
              <a:rPr kumimoji="0" lang="ru-RU" sz="11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начало экзамена – 10.00 часов</a:t>
            </a:r>
            <a:r>
              <a:rPr kumimoji="0" lang="ru-RU" sz="11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              имея при себе: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-документ, удостоверяющий личность;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-гелиевую или капиллярную с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черными чернилами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-дополнительные материалы (при необходимости).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2.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Пройти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аудиторию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сопровождении организатора, занять указанное организатором место.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3.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Прослушать внимательно инструктаж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проводимый организаторами в аудитории.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4.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Получить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от организатора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запечатанный индивидуальный пакеты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 вложенными в него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контрольно-измерительными материалами (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КИМами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бланком регистрации, бланками ответов № 1 и № 2.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Вскрыть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его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проверить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комплектацию и содержание  по указанию организаторов.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Получить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дополнительно бланк черновика и при необходимости, дополнительный бланк №2.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7.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Заполнить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экзаменационные бланки.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8.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Сдать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экзаменационные бланки, КИМ и  бланк черновика организатору по окончании экзамена.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9.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Покинуть аудиторию и ППЭ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7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4786322"/>
          <a:ext cx="7048528" cy="1285884"/>
        </p:xfrm>
        <a:graphic>
          <a:graphicData uri="http://schemas.openxmlformats.org/drawingml/2006/table">
            <a:tbl>
              <a:tblPr/>
              <a:tblGrid>
                <a:gridCol w="4350269"/>
                <a:gridCol w="2698259"/>
              </a:tblGrid>
              <a:tr h="128588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Установлено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минимальное количество баллов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(порог успешности) по обязательным предметам ЕГЭ на 2012 год: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русскому языку – 36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тестовых баллов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математике – 24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тестовых баллов.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743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Выпускник, получивший по этим предметам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меньше баллов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u="sng" dirty="0">
                          <a:solidFill>
                            <a:srgbClr val="3333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 получает аттестат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89" marR="66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85728"/>
            <a:ext cx="80724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период государственной (итоговой) аттестации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аттестата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необходимо сдать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обязательных экзамена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форме ЕГЭ по русскому языку и математике.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преодолен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порог успешности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одному из обязательных предметов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выпускник вправе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пересдать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его в текущем году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дополнительные дни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Если выпускник не преодолел порог успешности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двум обязательным предметам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выдается справка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 обучении, а право сдать ЕГЭ предоставляется на следующий год.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крае ЕГЭ можно сдать по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предметам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русскому языку, математике, литературе, физике, химии, биологии, географии, обществознанию, истории,  иностранным языкам (английскому, немецкому, французскому, испанскому), информатике.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Выпускник может выбрать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любые предметы для сдачи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Выбор  зависит  от   специальности, на которую собирается поступать.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01 февраля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ВУЗы на своих сайтах публикуют перечень вступительных испытаний по предметам, результаты ЕГЭ, которых признаются как вступительные. В ВУЗ для участия в конкурсе необходимо  представить результаты ЕГЭ не менее чем по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предметам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Выпускник   имеет    право   представить   документы   для   поступления  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ВУЗов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Особое внимание необходимо уделить выбору предметов тем, кто планирует поступать в военные ВУЗы. Таким обучающимся необходимо выбрать большее количество предметов, чтобы в случае не прохождения медицинской комиссии иметь возможность выбора другой специальности и ВУЗа после завершения регистрации на сдачу ЕГЭ.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ГОСУДАРСТВЕННОЙ (ИТОГОВОЙ) АТТЕСТАЦИИ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900" dirty="0" smtClean="0"/>
              <a:t>(п.5.,6 Положения о формах и порядке проведения ГИА, утверждено приказом Министерства образования и науки РФ от 28 ноября 2008 г. № 362)</a:t>
            </a:r>
          </a:p>
          <a:p>
            <a:pPr lvl="0"/>
            <a:r>
              <a:rPr lang="ru-RU" dirty="0" smtClean="0"/>
              <a:t>Государственная (итоговая) аттестация по всем общеобразовательным предметам, за исключением иностранных языков, проводится </a:t>
            </a:r>
            <a:r>
              <a:rPr lang="ru-RU" b="1" dirty="0" smtClean="0"/>
              <a:t>на русском языке</a:t>
            </a:r>
            <a:r>
              <a:rPr lang="ru-RU" dirty="0" smtClean="0"/>
              <a:t>. </a:t>
            </a:r>
            <a:endParaRPr lang="ru-RU" sz="1200" dirty="0" smtClean="0"/>
          </a:p>
          <a:p>
            <a:pPr lvl="0"/>
            <a:r>
              <a:rPr lang="ru-RU" dirty="0" smtClean="0"/>
              <a:t>Государственная (итоговая) аттестация проводится:</a:t>
            </a:r>
            <a:endParaRPr lang="ru-RU" sz="1200" dirty="0" smtClean="0"/>
          </a:p>
          <a:p>
            <a:pPr lvl="1"/>
            <a:r>
              <a:rPr lang="ru-RU" sz="2400" dirty="0" smtClean="0"/>
              <a:t>в форме единого государственного экзамена (ЕГЭ);</a:t>
            </a:r>
            <a:endParaRPr lang="ru-RU" sz="1100" dirty="0" smtClean="0"/>
          </a:p>
          <a:p>
            <a:pPr lvl="1"/>
            <a:r>
              <a:rPr lang="ru-RU" sz="2400" dirty="0" smtClean="0"/>
              <a:t>в форме государственного выпускного экзамена (ГВЭ).</a:t>
            </a:r>
            <a:endParaRPr lang="ru-RU" sz="1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88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Организация государственной (итоговой) аттестации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(п. 11., 12 Положения о формах и порядке проведения ГИА, утверждено приказом Министерства образования и науки РФ от 28 ноября 2008 г. № 362)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/>
              <a:t>в форме ЕГЭ</a:t>
            </a:r>
            <a:r>
              <a:rPr lang="ru-RU" dirty="0" smtClean="0"/>
              <a:t> -  организуется и проводится </a:t>
            </a:r>
            <a:r>
              <a:rPr lang="ru-RU" b="1" dirty="0" err="1" smtClean="0"/>
              <a:t>Рособрнадзором</a:t>
            </a:r>
            <a:r>
              <a:rPr lang="ru-RU" b="1" dirty="0" smtClean="0"/>
              <a:t> </a:t>
            </a:r>
            <a:r>
              <a:rPr lang="ru-RU" dirty="0" smtClean="0"/>
              <a:t>совместно с органами исполнительной власти субъектов Российской Федерации, осуществляющими управление в сфере образования; </a:t>
            </a:r>
          </a:p>
          <a:p>
            <a:pPr lvl="0"/>
            <a:r>
              <a:rPr lang="ru-RU" b="1" dirty="0" smtClean="0"/>
              <a:t>в форме ГВЭ</a:t>
            </a:r>
            <a:r>
              <a:rPr lang="ru-RU" dirty="0" smtClean="0"/>
              <a:t> – организуется и проводится </a:t>
            </a:r>
            <a:r>
              <a:rPr lang="ru-RU" b="1" dirty="0" smtClean="0"/>
              <a:t>органами исполнительной власти</a:t>
            </a:r>
            <a:r>
              <a:rPr lang="ru-RU" dirty="0" smtClean="0"/>
              <a:t> субъектов Российской Федерации, осуществляющими управление в сфере образования, образовательными учреждениями и их учредителями. </a:t>
            </a:r>
          </a:p>
          <a:p>
            <a:r>
              <a:rPr lang="ru-RU" dirty="0" smtClean="0"/>
              <a:t>Для организации и проведения ГИА ежегодно </a:t>
            </a:r>
            <a:r>
              <a:rPr lang="ru-RU" b="1" dirty="0" smtClean="0"/>
              <a:t>создаются</a:t>
            </a:r>
            <a:r>
              <a:rPr lang="ru-RU" dirty="0" smtClean="0"/>
              <a:t>: </a:t>
            </a:r>
          </a:p>
          <a:p>
            <a:pPr lvl="0"/>
            <a:r>
              <a:rPr lang="ru-RU" b="1" dirty="0" smtClean="0"/>
              <a:t>  экзаменационные комиссии;</a:t>
            </a:r>
            <a:endParaRPr lang="ru-RU" dirty="0" smtClean="0"/>
          </a:p>
          <a:p>
            <a:pPr lvl="0"/>
            <a:r>
              <a:rPr lang="ru-RU" b="1" dirty="0" smtClean="0"/>
              <a:t>  предметные комиссии;</a:t>
            </a:r>
            <a:endParaRPr lang="ru-RU" dirty="0" smtClean="0"/>
          </a:p>
          <a:p>
            <a:pPr lvl="0"/>
            <a:r>
              <a:rPr lang="ru-RU" b="1" dirty="0" smtClean="0"/>
              <a:t>  конфликтные комиссии.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200026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Участники государственной (итоговой) аттестации</a:t>
            </a:r>
            <a:br>
              <a:rPr lang="ru-RU" sz="1800" dirty="0" smtClean="0"/>
            </a:br>
            <a:r>
              <a:rPr lang="ru-RU" sz="1800" dirty="0" smtClean="0"/>
              <a:t>(п. 14,15 Положения о формах и порядке проведения ГИА, утверждено приказом Министерства образования и науки РФ от 28 ноября 2008 г. № 362)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 государственной (итоговой) аттестации </a:t>
            </a:r>
            <a:r>
              <a:rPr lang="ru-RU" b="1" dirty="0" smtClean="0"/>
              <a:t>допускаются</a:t>
            </a:r>
            <a:r>
              <a:rPr lang="ru-RU" dirty="0" smtClean="0"/>
              <a:t> выпускники образовательных учреждений, </a:t>
            </a:r>
            <a:r>
              <a:rPr lang="ru-RU" b="1" dirty="0" smtClean="0"/>
              <a:t>имеющие годовые отметки </a:t>
            </a:r>
            <a:r>
              <a:rPr lang="ru-RU" dirty="0" smtClean="0"/>
              <a:t>по всем общеобразовательным предметам учебного плана за 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smtClean="0"/>
              <a:t>XI</a:t>
            </a:r>
            <a:r>
              <a:rPr lang="ru-RU" dirty="0" smtClean="0"/>
              <a:t> (</a:t>
            </a:r>
            <a:r>
              <a:rPr lang="en-US" dirty="0" smtClean="0"/>
              <a:t>XII</a:t>
            </a:r>
            <a:r>
              <a:rPr lang="ru-RU" dirty="0" smtClean="0"/>
              <a:t>) классы </a:t>
            </a:r>
            <a:r>
              <a:rPr lang="ru-RU" b="1" dirty="0" smtClean="0"/>
              <a:t>не ниже удовлетворительных</a:t>
            </a:r>
            <a:r>
              <a:rPr lang="ru-RU" dirty="0" smtClean="0"/>
              <a:t>. </a:t>
            </a:r>
          </a:p>
          <a:p>
            <a:pPr lvl="0"/>
            <a:r>
              <a:rPr lang="ru-RU" b="1" dirty="0" smtClean="0"/>
              <a:t>Решение о допуске</a:t>
            </a:r>
            <a:r>
              <a:rPr lang="ru-RU" dirty="0" smtClean="0"/>
              <a:t> к государственной (итоговой) аттестации </a:t>
            </a:r>
            <a:r>
              <a:rPr lang="ru-RU" b="1" dirty="0" smtClean="0"/>
              <a:t>принимается педагогическим советом</a:t>
            </a:r>
            <a:r>
              <a:rPr lang="ru-RU" dirty="0" smtClean="0"/>
              <a:t> образовательного учреждения и оформляется приказом   не позднее 25 мая текущего года.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sz="3600" u="sng" dirty="0" smtClean="0"/>
              <a:t>ДОСРОЧНАЯ СДАЧА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ГОСУДАРСТВЕННОЙ (ИТОГОВОЙ) АТТЕСТАЦИИ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400" dirty="0" smtClean="0"/>
              <a:t>п.20 Положения о формах и порядке проведения ГИА, утверждено приказом Министерства образования и науки РФ от 28 ноября 2008 г. № 362)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/>
          <a:lstStyle/>
          <a:p>
            <a:r>
              <a:rPr lang="ru-RU" b="1" u="sng" dirty="0" smtClean="0"/>
              <a:t>ДОСРОЧНАЯ СДАЧА </a:t>
            </a:r>
            <a:endParaRPr lang="ru-RU" dirty="0" smtClean="0"/>
          </a:p>
          <a:p>
            <a:r>
              <a:rPr lang="ru-RU" b="1" dirty="0" smtClean="0"/>
              <a:t>ГОСУДАРСТВЕННОЙ (ИТОГОВОЙ) АТТЕСТАЦИИ</a:t>
            </a:r>
            <a:endParaRPr lang="ru-RU" dirty="0" smtClean="0"/>
          </a:p>
          <a:p>
            <a:r>
              <a:rPr lang="ru-RU" dirty="0" smtClean="0"/>
              <a:t>(п.20 Положения о формах и порядке проведения ГИА, утверждено приказом Министерства образования и науки РФ от 28 ноября 2008 г. № 362)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9288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Право подачи апелляции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ru-RU" sz="1800" dirty="0" smtClean="0"/>
              <a:t>п. 23 Положения о формах и порядке проведения ГИА, утверждено приказом Министерства образования и науки РФ от 28 ноября 2008 г. № 362)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7239000" cy="38576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 проведении государственной (итоговой) аттестации должна быть предусмотрена </a:t>
            </a:r>
            <a:r>
              <a:rPr lang="ru-RU" b="1" dirty="0" smtClean="0"/>
              <a:t>возможность подачи выпускником апелляции в конфликтную комиссию,</a:t>
            </a:r>
            <a:r>
              <a:rPr lang="ru-RU" dirty="0" smtClean="0"/>
              <a:t> создаваемую в установленном порядке, и ознакомления выпускника при рассмотрении апелляции с выполненной им письменной экзаменационной работой.</a:t>
            </a:r>
          </a:p>
          <a:p>
            <a:r>
              <a:rPr lang="ru-RU" dirty="0" smtClean="0"/>
              <a:t>Выпускник вправе подать апелляцию как </a:t>
            </a:r>
            <a:r>
              <a:rPr lang="ru-RU" b="1" dirty="0" smtClean="0"/>
              <a:t>по процедуре</a:t>
            </a:r>
            <a:r>
              <a:rPr lang="ru-RU" dirty="0" smtClean="0"/>
              <a:t> </a:t>
            </a:r>
            <a:r>
              <a:rPr lang="ru-RU" b="1" dirty="0" smtClean="0"/>
              <a:t>проведения экзаменов</a:t>
            </a:r>
            <a:r>
              <a:rPr lang="ru-RU" dirty="0" smtClean="0"/>
              <a:t>, так и </a:t>
            </a:r>
            <a:r>
              <a:rPr lang="ru-RU" b="1" dirty="0" smtClean="0"/>
              <a:t>о несогласии с полученными результатами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рассмотрении апелляции проверка изложенных в ней фактов не может проводиться лицами, принимавшими участие в организации и (или) проведении экзамена по соответствующему общеобразовательному предмету, либо ранее проверявшими экзаменационную работу выпускника, подавшего апелляцию.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71462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Оценка результатов государственной (итоговой) аттестации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(п. 24, 25 Положения о формах и порядке проведения ГИА, утверждено приказом Министерства образования и науки РФ от 28 ноября 2008 г. № 362)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239000" cy="40268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	При проведении ГИА:</a:t>
            </a:r>
          </a:p>
          <a:p>
            <a:pPr lvl="0"/>
            <a:r>
              <a:rPr lang="ru-RU" dirty="0" smtClean="0"/>
              <a:t>в форме ЕГЭ используется</a:t>
            </a:r>
            <a:r>
              <a:rPr lang="ru-RU" b="1" dirty="0" smtClean="0"/>
              <a:t> </a:t>
            </a:r>
            <a:r>
              <a:rPr lang="ru-RU" b="1" dirty="0" err="1" smtClean="0"/>
              <a:t>стобалльная</a:t>
            </a:r>
            <a:r>
              <a:rPr lang="ru-RU" dirty="0" smtClean="0"/>
              <a:t> </a:t>
            </a:r>
            <a:r>
              <a:rPr lang="ru-RU" b="1" dirty="0" smtClean="0"/>
              <a:t>система </a:t>
            </a:r>
            <a:r>
              <a:rPr lang="ru-RU" dirty="0" smtClean="0"/>
              <a:t>оценки</a:t>
            </a:r>
          </a:p>
          <a:p>
            <a:pPr lvl="0"/>
            <a:r>
              <a:rPr lang="ru-RU" dirty="0" smtClean="0"/>
              <a:t>в форме ГВЭ -</a:t>
            </a:r>
            <a:r>
              <a:rPr lang="ru-RU" b="1" dirty="0" smtClean="0"/>
              <a:t> пятибалльная</a:t>
            </a:r>
            <a:r>
              <a:rPr lang="ru-RU" dirty="0" smtClean="0"/>
              <a:t> </a:t>
            </a:r>
            <a:r>
              <a:rPr lang="ru-RU" b="1" dirty="0" smtClean="0"/>
              <a:t>система</a:t>
            </a:r>
            <a:r>
              <a:rPr lang="ru-RU" dirty="0" smtClean="0"/>
              <a:t> оценки.</a:t>
            </a:r>
          </a:p>
          <a:p>
            <a:r>
              <a:rPr lang="ru-RU" b="1" dirty="0" smtClean="0"/>
              <a:t>Результаты ГИА</a:t>
            </a:r>
            <a:r>
              <a:rPr lang="ru-RU" dirty="0" smtClean="0"/>
              <a:t> признаются </a:t>
            </a:r>
            <a:r>
              <a:rPr lang="ru-RU" b="1" dirty="0" smtClean="0"/>
              <a:t>удовлетворительными</a:t>
            </a:r>
            <a:r>
              <a:rPr lang="ru-RU" dirty="0" smtClean="0"/>
              <a:t> в случае, если выпускник </a:t>
            </a:r>
            <a:r>
              <a:rPr lang="ru-RU" b="1" dirty="0" smtClean="0"/>
              <a:t>по обязательным</a:t>
            </a:r>
            <a:r>
              <a:rPr lang="ru-RU" dirty="0" smtClean="0"/>
              <a:t> общеобразовательным предметам (русский язык и математика) </a:t>
            </a:r>
            <a:r>
              <a:rPr lang="ru-RU" b="1" dirty="0" smtClean="0"/>
              <a:t>при сдаче ЕГЭ</a:t>
            </a:r>
            <a:r>
              <a:rPr lang="ru-RU" dirty="0" smtClean="0"/>
              <a:t> набрал количество баллов </a:t>
            </a:r>
            <a:r>
              <a:rPr lang="ru-RU" b="1" dirty="0" smtClean="0"/>
              <a:t>не ниже минимального</a:t>
            </a:r>
            <a:r>
              <a:rPr lang="ru-RU" dirty="0" smtClean="0"/>
              <a:t>, а при сдаче ГВЭ получил отметки не ниже удовлетворительной (три балла).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Участие в ЕГЭ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Для участия в ЕГЭ выпускники обязаны не позднее </a:t>
            </a:r>
            <a:r>
              <a:rPr lang="ru-RU" b="1" dirty="0" smtClean="0"/>
              <a:t>1 марта</a:t>
            </a:r>
            <a:r>
              <a:rPr lang="ru-RU" dirty="0" smtClean="0"/>
              <a:t> подать заявление с указанием перечня общеобразовательных предметов, по которым планируют сдавать ЕГЭ в текущем году.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Для проведения ЕГЭ на территории Российской Федерации и за ее пределами предусматривается </a:t>
            </a:r>
            <a:r>
              <a:rPr lang="ru-RU" b="1" dirty="0" smtClean="0"/>
              <a:t>единое расписание экзаменов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По каждому общеобразовательному предмету </a:t>
            </a:r>
            <a:r>
              <a:rPr lang="ru-RU" b="1" dirty="0" smtClean="0"/>
              <a:t>устанавливается продолжительность проведения экзамена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Для участников ЕГЭ с </a:t>
            </a:r>
            <a:r>
              <a:rPr lang="ru-RU" b="1" dirty="0" smtClean="0"/>
              <a:t>ограниченными возможностями здоровья</a:t>
            </a:r>
            <a:r>
              <a:rPr lang="ru-RU" dirty="0" smtClean="0"/>
              <a:t> продолжительность экзамена увеличивается </a:t>
            </a:r>
            <a:r>
              <a:rPr lang="ru-RU" b="1" dirty="0" smtClean="0"/>
              <a:t>на 1,5 часа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предметы выбрать для сдачи ЕГЭ?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7481918" cy="550072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dirty="0" smtClean="0"/>
              <a:t>1.Экзамены </a:t>
            </a:r>
            <a:r>
              <a:rPr lang="ru-RU" sz="5600" b="1" dirty="0" smtClean="0"/>
              <a:t>обязательные</a:t>
            </a:r>
            <a:r>
              <a:rPr lang="ru-RU" sz="5600" dirty="0" smtClean="0"/>
              <a:t> для всех выпускников по предметам:</a:t>
            </a:r>
            <a:r>
              <a:rPr lang="ru-RU" sz="4000" dirty="0" smtClean="0"/>
              <a:t>	</a:t>
            </a:r>
          </a:p>
          <a:p>
            <a:pPr lvl="8"/>
            <a:r>
              <a:rPr lang="ru-RU" sz="6400" b="1" dirty="0" smtClean="0"/>
              <a:t>русский язык</a:t>
            </a:r>
            <a:endParaRPr lang="ru-RU" sz="6400" dirty="0" smtClean="0"/>
          </a:p>
          <a:p>
            <a:pPr lvl="8"/>
            <a:r>
              <a:rPr lang="ru-RU" sz="6400" b="1" dirty="0" smtClean="0"/>
              <a:t>математика</a:t>
            </a:r>
            <a:endParaRPr lang="ru-RU" sz="6400" dirty="0" smtClean="0"/>
          </a:p>
          <a:p>
            <a:r>
              <a:rPr lang="ru-RU" sz="6400" dirty="0" smtClean="0"/>
              <a:t>2.Выпускники, </a:t>
            </a:r>
            <a:r>
              <a:rPr lang="ru-RU" sz="6400" u="sng" dirty="0" smtClean="0"/>
              <a:t>получившие неудовлетворительные</a:t>
            </a:r>
            <a:r>
              <a:rPr lang="ru-RU" sz="6400" dirty="0" smtClean="0"/>
              <a:t> результаты по русскому языку и математике или получившие повторно неудовлетворительный результат по одному из этих предметов, </a:t>
            </a:r>
            <a:r>
              <a:rPr lang="ru-RU" sz="6400" u="sng" dirty="0" smtClean="0"/>
              <a:t>не получают аттестат</a:t>
            </a:r>
            <a:r>
              <a:rPr lang="ru-RU" sz="6400" dirty="0" smtClean="0"/>
              <a:t>. </a:t>
            </a:r>
          </a:p>
          <a:p>
            <a:r>
              <a:rPr lang="ru-RU" sz="6400" dirty="0" smtClean="0"/>
              <a:t>Вместо аттестата им выдается справка об обучении. В таком случае выпускникам предоставляется право пройти государственную (итоговую) аттестацию по данным предметам не ранее чем через год.</a:t>
            </a:r>
            <a:r>
              <a:rPr lang="ru-RU" sz="6400" b="1" dirty="0" smtClean="0"/>
              <a:t> </a:t>
            </a:r>
            <a:endParaRPr lang="ru-RU" sz="6400" dirty="0" smtClean="0"/>
          </a:p>
          <a:p>
            <a:pPr>
              <a:buNone/>
            </a:pPr>
            <a:r>
              <a:rPr lang="ru-RU" sz="6400" b="1" dirty="0" smtClean="0"/>
              <a:t>3.</a:t>
            </a:r>
            <a:r>
              <a:rPr lang="ru-RU" sz="6400" dirty="0" smtClean="0"/>
              <a:t> Экзамены </a:t>
            </a:r>
            <a:r>
              <a:rPr lang="ru-RU" sz="6400" b="1" dirty="0" smtClean="0"/>
              <a:t>по выбору</a:t>
            </a:r>
            <a:r>
              <a:rPr lang="ru-RU" sz="6400" dirty="0" smtClean="0"/>
              <a:t> выпускников по предметам: </a:t>
            </a:r>
          </a:p>
          <a:p>
            <a:pPr lvl="0"/>
            <a:r>
              <a:rPr lang="ru-RU" sz="5600" dirty="0" smtClean="0"/>
              <a:t>информатика</a:t>
            </a:r>
          </a:p>
          <a:p>
            <a:pPr lvl="0"/>
            <a:r>
              <a:rPr lang="ru-RU" sz="5600" dirty="0" smtClean="0"/>
              <a:t>история</a:t>
            </a:r>
          </a:p>
          <a:p>
            <a:pPr lvl="0"/>
            <a:r>
              <a:rPr lang="ru-RU" sz="5600" dirty="0" smtClean="0"/>
              <a:t>география</a:t>
            </a:r>
          </a:p>
          <a:p>
            <a:pPr lvl="0"/>
            <a:r>
              <a:rPr lang="ru-RU" sz="5600" dirty="0" smtClean="0"/>
              <a:t>химия</a:t>
            </a:r>
          </a:p>
          <a:p>
            <a:pPr lvl="0"/>
            <a:r>
              <a:rPr lang="ru-RU" sz="5600" dirty="0" smtClean="0"/>
              <a:t>физика</a:t>
            </a:r>
          </a:p>
          <a:p>
            <a:pPr lvl="0"/>
            <a:r>
              <a:rPr lang="ru-RU" sz="5600" dirty="0" smtClean="0"/>
              <a:t>биология </a:t>
            </a:r>
          </a:p>
          <a:p>
            <a:pPr lvl="0"/>
            <a:r>
              <a:rPr lang="ru-RU" sz="5600" dirty="0" smtClean="0"/>
              <a:t>иностранные языки</a:t>
            </a:r>
          </a:p>
          <a:p>
            <a:pPr lvl="0"/>
            <a:r>
              <a:rPr lang="ru-RU" sz="5600" dirty="0" smtClean="0"/>
              <a:t>обществознание</a:t>
            </a:r>
          </a:p>
          <a:p>
            <a:pPr lvl="0"/>
            <a:r>
              <a:rPr lang="ru-RU" sz="5600" dirty="0" smtClean="0"/>
              <a:t>литература</a:t>
            </a:r>
          </a:p>
          <a:p>
            <a:r>
              <a:rPr lang="ru-RU" sz="5600" b="1" dirty="0" smtClean="0"/>
              <a:t>Перечень предметов выпускник выбирает в зависимости перечня вступительных испытаний в  высшее или среднее учебное заведение, если планирует получить профессиональное образование</a:t>
            </a:r>
            <a:r>
              <a:rPr lang="ru-RU" sz="5600" dirty="0" smtClean="0"/>
              <a:t>.</a:t>
            </a:r>
          </a:p>
          <a:p>
            <a:r>
              <a:rPr lang="ru-RU" sz="5600" dirty="0" smtClean="0"/>
              <a:t>	Сдать можно любое количество экзаменов по предметам из списка.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924</Words>
  <Application>Microsoft Office PowerPoint</Application>
  <PresentationFormat>Экран (4:3)</PresentationFormat>
  <Paragraphs>100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ИТОГОВАЯ АТТЕСТАЦИЯ  в форме ЕГЭ</vt:lpstr>
      <vt:lpstr>ФОРМЫ ГОСУДАРСТВЕННОЙ (ИТОГОВОЙ) АТТЕСТАЦИИ</vt:lpstr>
      <vt:lpstr>Организация государственной (итоговой) аттестации (п. 11., 12 Положения о формах и порядке проведения ГИА, утверждено приказом Министерства образования и науки РФ от 28 ноября 2008 г. № 362) </vt:lpstr>
      <vt:lpstr>Участники государственной (итоговой) аттестации (п. 14,15 Положения о формах и порядке проведения ГИА, утверждено приказом Министерства образования и науки РФ от 28 ноября 2008 г. № 362) </vt:lpstr>
      <vt:lpstr>ДОСРОЧНАЯ СДАЧА  ГОСУДАРСТВЕННОЙ (ИТОГОВОЙ) АТТЕСТАЦИИ (п.20 Положения о формах и порядке проведения ГИА, утверждено приказом Министерства образования и науки РФ от 28 ноября 2008 г. № 362)</vt:lpstr>
      <vt:lpstr>Право подачи апелляции (п. 23 Положения о формах и порядке проведения ГИА, утверждено приказом Министерства образования и науки РФ от 28 ноября 2008 г. № 362) </vt:lpstr>
      <vt:lpstr>Оценка результатов государственной (итоговой) аттестации  (п. 24, 25 Положения о формах и порядке проведения ГИА, утверждено приказом Министерства образования и науки РФ от 28 ноября 2008 г. № 362) </vt:lpstr>
      <vt:lpstr>Участие в ЕГЭ </vt:lpstr>
      <vt:lpstr>Какие предметы выбрать для сдачи ЕГЭ? 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 в форме ЕЭГ</dc:title>
  <dc:creator>Рудь</dc:creator>
  <cp:lastModifiedBy>Secretar</cp:lastModifiedBy>
  <cp:revision>21</cp:revision>
  <dcterms:created xsi:type="dcterms:W3CDTF">2011-11-01T13:16:28Z</dcterms:created>
  <dcterms:modified xsi:type="dcterms:W3CDTF">2011-12-19T13:33:12Z</dcterms:modified>
</cp:coreProperties>
</file>